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4"/>
  </p:notesMasterIdLst>
  <p:sldIdLst>
    <p:sldId id="257" r:id="rId2"/>
    <p:sldId id="259" r:id="rId3"/>
    <p:sldId id="282" r:id="rId4"/>
    <p:sldId id="266" r:id="rId5"/>
    <p:sldId id="286" r:id="rId6"/>
    <p:sldId id="287" r:id="rId7"/>
    <p:sldId id="288" r:id="rId8"/>
    <p:sldId id="289" r:id="rId9"/>
    <p:sldId id="290" r:id="rId10"/>
    <p:sldId id="291" r:id="rId11"/>
    <p:sldId id="260" r:id="rId12"/>
    <p:sldId id="279" r:id="rId13"/>
    <p:sldId id="310" r:id="rId14"/>
    <p:sldId id="292" r:id="rId15"/>
    <p:sldId id="293" r:id="rId16"/>
    <p:sldId id="271" r:id="rId17"/>
    <p:sldId id="294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11" r:id="rId30"/>
    <p:sldId id="313" r:id="rId31"/>
    <p:sldId id="312" r:id="rId32"/>
    <p:sldId id="283" r:id="rId3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885"/>
    <a:srgbClr val="488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40" autoAdjust="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EBCB5CCC-2AF4-4750-940C-1D9BFD50EE4A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26E5102C-B5D4-43E5-AF16-3760D6DF51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E5102C-B5D4-43E5-AF16-3760D6DF5189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4BFA2-F7B1-499A-A0B7-FC15F9227E6B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453FEE-A315-4C3A-A34C-E769B602E5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0ECBE-784B-4FC1-A99A-3EE8854DA3C6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8618D-FDE6-4A7E-96BE-305A143306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94398-CA28-4830-A6FB-EFA15DE935B5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45842-DE51-45A1-8AE9-F5019D2F46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96162-A4BD-4FB2-9321-D2F498D1EE7F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A55DB-F8BB-4C76-AEB3-5F2C7011E9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93DEF-7D5B-4925-8484-CE30531DCDDD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6215D-B9D9-499B-A1AF-F3895A48A1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D3DF7-4850-48DE-972C-9D03AA05BE20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1474B-729F-451A-987B-A75AFDC096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EBE320-408D-401A-9E41-B8599A856669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4499C-394C-4B8D-BC0A-F12198D9D2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874D0-853F-4736-9AB9-108B3163EB7E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7D4D9-6EEF-44B9-BC6D-8AD356EB58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433BC-6486-41DE-977C-8030CCC61116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61436-0B17-4DA7-8B39-A7E33EE52C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B2150-9D3E-4636-BDF6-7746A18BAB3B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2DD4C-CD7C-478F-9C32-70CD24F1A5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F54DB-0895-4424-8859-330C925DE0AF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214CB-5F33-4D72-ACE4-C5DA30DA73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0A8F769-CEF5-4894-A661-602D16F7AECF}" type="datetimeFigureOut">
              <a:rPr lang="zh-CN" altLang="en-US"/>
              <a:pPr>
                <a:defRPr/>
              </a:pPr>
              <a:t>2019/1/11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B0A8459-2DDB-47F0-AFCD-238B9C9CCB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504825"/>
            <a:ext cx="7480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364" name="组合 13"/>
          <p:cNvGrpSpPr>
            <a:grpSpLocks noChangeAspect="1"/>
          </p:cNvGrpSpPr>
          <p:nvPr/>
        </p:nvGrpSpPr>
        <p:grpSpPr bwMode="auto">
          <a:xfrm>
            <a:off x="5605463" y="2808288"/>
            <a:ext cx="6777037" cy="4229100"/>
            <a:chOff x="0" y="0"/>
            <a:chExt cx="5324473" cy="3322983"/>
          </a:xfrm>
        </p:grpSpPr>
        <p:pic>
          <p:nvPicPr>
            <p:cNvPr id="15376" name="图片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7" name="图片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70" name="矩形 37"/>
          <p:cNvSpPr>
            <a:spLocks noChangeArrowheads="1"/>
          </p:cNvSpPr>
          <p:nvPr/>
        </p:nvSpPr>
        <p:spPr bwMode="auto">
          <a:xfrm>
            <a:off x="545283" y="6183898"/>
            <a:ext cx="27638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林冠宇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F14046012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368" name="文本框 58"/>
          <p:cNvSpPr txBox="1">
            <a:spLocks noChangeArrowheads="1"/>
          </p:cNvSpPr>
          <p:nvPr/>
        </p:nvSpPr>
        <p:spPr bwMode="auto">
          <a:xfrm>
            <a:off x="350838" y="3581400"/>
            <a:ext cx="62928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Prediction</a:t>
            </a:r>
            <a:endParaRPr lang="zh-CN" altLang="en-US" sz="48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95745" y="2730485"/>
            <a:ext cx="5019964" cy="30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實際抓取資料</a:t>
            </a: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A5373E-C5DE-402F-A281-11E34B6E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8" t="69899" r="52954" b="23365"/>
          <a:stretch/>
        </p:blipFill>
        <p:spPr>
          <a:xfrm>
            <a:off x="595745" y="1376217"/>
            <a:ext cx="6466572" cy="8959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A862499-BA17-4177-AF83-20DA615B9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3" t="9953" r="7046" b="55749"/>
          <a:stretch/>
        </p:blipFill>
        <p:spPr>
          <a:xfrm>
            <a:off x="609600" y="3573605"/>
            <a:ext cx="10012218" cy="23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8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508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4400" b="1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10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21513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4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2" name="文本框 17"/>
          <p:cNvSpPr/>
          <p:nvPr/>
        </p:nvSpPr>
        <p:spPr bwMode="auto">
          <a:xfrm>
            <a:off x="341313" y="4933950"/>
            <a:ext cx="2155825" cy="881063"/>
          </a:xfrm>
          <a:custGeom>
            <a:avLst/>
            <a:gdLst>
              <a:gd name="T0" fmla="*/ 351871 w 2156102"/>
              <a:gd name="T1" fmla="*/ 0 h 880167"/>
              <a:gd name="T2" fmla="*/ 1116332 w 2156102"/>
              <a:gd name="T3" fmla="*/ 0 h 880167"/>
              <a:gd name="T4" fmla="*/ 791280 w 2156102"/>
              <a:gd name="T5" fmla="*/ 295205 h 880167"/>
              <a:gd name="T6" fmla="*/ 791280 w 2156102"/>
              <a:gd name="T7" fmla="*/ 308104 h 880167"/>
              <a:gd name="T8" fmla="*/ 2154163 w 2156102"/>
              <a:gd name="T9" fmla="*/ 308104 h 880167"/>
              <a:gd name="T10" fmla="*/ 2154163 w 2156102"/>
              <a:gd name="T11" fmla="*/ 886459 h 880167"/>
              <a:gd name="T12" fmla="*/ 0 w 2156102"/>
              <a:gd name="T13" fmla="*/ 886459 h 880167"/>
              <a:gd name="T14" fmla="*/ 0 w 2156102"/>
              <a:gd name="T15" fmla="*/ 340355 h 880167"/>
              <a:gd name="T16" fmla="*/ 351871 w 2156102"/>
              <a:gd name="T17" fmla="*/ 0 h 8801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9" name="文本框 12"/>
          <p:cNvSpPr txBox="1">
            <a:spLocks noChangeArrowheads="1"/>
          </p:cNvSpPr>
          <p:nvPr/>
        </p:nvSpPr>
        <p:spPr bwMode="auto">
          <a:xfrm>
            <a:off x="2762249" y="3632200"/>
            <a:ext cx="68675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72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模型建立與預測</a:t>
            </a:r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CE1E122D-AB54-495B-B128-4D511A26F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5162323"/>
            <a:ext cx="4978400" cy="148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1.Dense(one to one)</a:t>
            </a: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2.LSTM+Dense(one to one)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3.LSTM+Dense(ten to one)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2F5FE8D-64B6-4A1C-94CE-B601F351A033}"/>
              </a:ext>
            </a:extLst>
          </p:cNvPr>
          <p:cNvSpPr txBox="1"/>
          <p:nvPr/>
        </p:nvSpPr>
        <p:spPr>
          <a:xfrm>
            <a:off x="8464729" y="6451004"/>
            <a:ext cx="367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程式碼</a:t>
            </a:r>
            <a:r>
              <a:rPr lang="en-US" altLang="zh-TW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:https://github.com/LGY3030/Prediction</a:t>
            </a:r>
            <a:endParaRPr lang="zh-TW" alt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資料處理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98843" y="2266448"/>
            <a:ext cx="9683492" cy="13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前一天的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預測 下一天的開盤價成長率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成長率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=((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下一天開盤價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)/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)*100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2ECF6B9-18E3-46FA-A909-4BE700D2304B}"/>
              </a:ext>
            </a:extLst>
          </p:cNvPr>
          <p:cNvGrpSpPr/>
          <p:nvPr/>
        </p:nvGrpSpPr>
        <p:grpSpPr>
          <a:xfrm>
            <a:off x="598843" y="1500208"/>
            <a:ext cx="3279775" cy="461963"/>
            <a:chOff x="1909763" y="1809750"/>
            <a:chExt cx="3279775" cy="461963"/>
          </a:xfrm>
        </p:grpSpPr>
        <p:sp>
          <p:nvSpPr>
            <p:cNvPr id="7" name="圆角矩形 7">
              <a:extLst>
                <a:ext uri="{FF2B5EF4-FFF2-40B4-BE49-F238E27FC236}">
                  <a16:creationId xmlns:a16="http://schemas.microsoft.com/office/drawing/2014/main" id="{0D3BF623-F224-4A4F-A497-5D098F04E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763" y="1809750"/>
              <a:ext cx="3279775" cy="461963"/>
            </a:xfrm>
            <a:prstGeom prst="roundRect">
              <a:avLst>
                <a:gd name="adj" fmla="val 16667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文本框 8">
              <a:extLst>
                <a:ext uri="{FF2B5EF4-FFF2-40B4-BE49-F238E27FC236}">
                  <a16:creationId xmlns:a16="http://schemas.microsoft.com/office/drawing/2014/main" id="{BA96A687-24E5-49B9-8169-BEB1B5998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1538" y="1858963"/>
              <a:ext cx="27971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One to one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6E791B74-371E-458E-B62F-D5DAE18D60EA}"/>
              </a:ext>
            </a:extLst>
          </p:cNvPr>
          <p:cNvGrpSpPr/>
          <p:nvPr/>
        </p:nvGrpSpPr>
        <p:grpSpPr>
          <a:xfrm>
            <a:off x="598843" y="4004841"/>
            <a:ext cx="3279775" cy="461963"/>
            <a:chOff x="1909763" y="4060825"/>
            <a:chExt cx="3279775" cy="461963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41771673-8070-4B0C-999B-2A5EB917D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763" y="4060825"/>
              <a:ext cx="3279775" cy="461963"/>
            </a:xfrm>
            <a:prstGeom prst="roundRect">
              <a:avLst>
                <a:gd name="adj" fmla="val 16667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文本框 12">
              <a:extLst>
                <a:ext uri="{FF2B5EF4-FFF2-40B4-BE49-F238E27FC236}">
                  <a16:creationId xmlns:a16="http://schemas.microsoft.com/office/drawing/2014/main" id="{BD1DC005-29C7-48F6-928F-B0FF01BE9F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2488" y="4113213"/>
              <a:ext cx="279717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ten to one</a:t>
              </a:r>
            </a:p>
          </p:txBody>
        </p:sp>
      </p:grpSp>
      <p:sp>
        <p:nvSpPr>
          <p:cNvPr id="12" name="矩形 6">
            <a:extLst>
              <a:ext uri="{FF2B5EF4-FFF2-40B4-BE49-F238E27FC236}">
                <a16:creationId xmlns:a16="http://schemas.microsoft.com/office/drawing/2014/main" id="{DD04C54E-12D3-4FAF-B2C7-A3A9B4932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43" y="5078072"/>
            <a:ext cx="9683492" cy="13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預測 下一天的開盤價成長率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成長率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=((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下一天開盤價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前十天的最後一天開盤價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)/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前十天的最後一天開盤價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)*100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資料處理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98843" y="1391438"/>
            <a:ext cx="9683492" cy="625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mergeData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把所有年份的資料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merge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在一起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並存在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data.csv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裡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readData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讀取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data.csv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changeYear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把年份換成西元年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augFeature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增加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features("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")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manage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把非數字的資料換成正確資料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並減少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features("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日期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成交股數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","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成交金額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",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等等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...)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277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資料處理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98843" y="1391438"/>
            <a:ext cx="10961786" cy="548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normalize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把資料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normalize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buildTrain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創造出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train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的資料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en-US" altLang="zh-TW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train_x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為輸入資料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所有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features),</a:t>
            </a:r>
            <a:r>
              <a:rPr lang="en-US" altLang="zh-TW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train_y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為輸出資料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開盤價的成長率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分為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個區段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shuffle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把資料打亂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splitData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將資料分成訓練資料和測試資料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4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263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6794370" y="4393524"/>
            <a:ext cx="4206421" cy="237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Dense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層為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250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X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250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X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epochs=300</a:t>
            </a: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batch_size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=128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ED62B2D-907D-4FB1-A94F-82632A208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7" t="48794" r="32900" b="22857"/>
          <a:stretch/>
        </p:blipFill>
        <p:spPr>
          <a:xfrm>
            <a:off x="711653" y="1361414"/>
            <a:ext cx="7688421" cy="25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33115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4" name="모서리가 둥근 직사각형 21"/>
          <p:cNvSpPr>
            <a:spLocks noChangeArrowheads="1"/>
          </p:cNvSpPr>
          <p:nvPr/>
        </p:nvSpPr>
        <p:spPr bwMode="auto">
          <a:xfrm>
            <a:off x="2330450" y="191928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5" name="모서리가 둥근 직사각형 22"/>
          <p:cNvSpPr>
            <a:spLocks noChangeArrowheads="1"/>
          </p:cNvSpPr>
          <p:nvPr/>
        </p:nvSpPr>
        <p:spPr bwMode="auto">
          <a:xfrm>
            <a:off x="6432550" y="191928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6" name="모서리가 둥근 직사각형 23"/>
          <p:cNvSpPr>
            <a:spLocks noChangeArrowheads="1"/>
          </p:cNvSpPr>
          <p:nvPr/>
        </p:nvSpPr>
        <p:spPr bwMode="auto">
          <a:xfrm>
            <a:off x="2330450" y="400843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7" name="모서리가 둥근 직사각형 24"/>
          <p:cNvSpPr>
            <a:spLocks noChangeArrowheads="1"/>
          </p:cNvSpPr>
          <p:nvPr/>
        </p:nvSpPr>
        <p:spPr bwMode="auto">
          <a:xfrm>
            <a:off x="6432550" y="400843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A338A21-94B9-4388-9264-87EF27B39506}"/>
              </a:ext>
            </a:extLst>
          </p:cNvPr>
          <p:cNvGrpSpPr/>
          <p:nvPr/>
        </p:nvGrpSpPr>
        <p:grpSpPr>
          <a:xfrm>
            <a:off x="1063057" y="1708150"/>
            <a:ext cx="3840163" cy="1720850"/>
            <a:chOff x="2266950" y="2106613"/>
            <a:chExt cx="3840163" cy="1720850"/>
          </a:xfrm>
        </p:grpSpPr>
        <p:sp>
          <p:nvSpPr>
            <p:cNvPr id="29700" name="모서리가 둥근 직사각형 17"/>
            <p:cNvSpPr>
              <a:spLocks noChangeArrowheads="1"/>
            </p:cNvSpPr>
            <p:nvPr/>
          </p:nvSpPr>
          <p:spPr bwMode="auto">
            <a:xfrm>
              <a:off x="2266950" y="2106613"/>
              <a:ext cx="3840163" cy="1720850"/>
            </a:xfrm>
            <a:prstGeom prst="roundRect">
              <a:avLst>
                <a:gd name="adj" fmla="val 7356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0495" name="TextBox 13"/>
            <p:cNvSpPr txBox="1">
              <a:spLocks noChangeArrowheads="1"/>
            </p:cNvSpPr>
            <p:nvPr/>
          </p:nvSpPr>
          <p:spPr bwMode="auto">
            <a:xfrm>
              <a:off x="2538524" y="2248847"/>
              <a:ext cx="2899230" cy="54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6">
            <a:extLst>
              <a:ext uri="{FF2B5EF4-FFF2-40B4-BE49-F238E27FC236}">
                <a16:creationId xmlns:a16="http://schemas.microsoft.com/office/drawing/2014/main" id="{654E783D-4D2D-4FBD-B450-DAB32304F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29" y="94184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測試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種資料形式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87D32B4-4AF6-42F2-A269-EEE892DFBB1A}"/>
              </a:ext>
            </a:extLst>
          </p:cNvPr>
          <p:cNvGrpSpPr/>
          <p:nvPr/>
        </p:nvGrpSpPr>
        <p:grpSpPr>
          <a:xfrm>
            <a:off x="2778909" y="2534687"/>
            <a:ext cx="3840162" cy="1720850"/>
            <a:chOff x="6243638" y="2106613"/>
            <a:chExt cx="3840162" cy="1720850"/>
          </a:xfrm>
        </p:grpSpPr>
        <p:sp>
          <p:nvSpPr>
            <p:cNvPr id="29701" name="모서리가 둥근 직사각형 18"/>
            <p:cNvSpPr>
              <a:spLocks noChangeArrowheads="1"/>
            </p:cNvSpPr>
            <p:nvPr/>
          </p:nvSpPr>
          <p:spPr bwMode="auto">
            <a:xfrm>
              <a:off x="6243638" y="2106613"/>
              <a:ext cx="3840162" cy="1720850"/>
            </a:xfrm>
            <a:prstGeom prst="roundRect">
              <a:avLst>
                <a:gd name="adj" fmla="val 5361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1F0996F0-62A0-44A1-8096-7F8BAA688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9781" y="2248846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E70B715-10B9-420F-8D3B-FFC00206A356}"/>
              </a:ext>
            </a:extLst>
          </p:cNvPr>
          <p:cNvGrpSpPr/>
          <p:nvPr/>
        </p:nvGrpSpPr>
        <p:grpSpPr>
          <a:xfrm>
            <a:off x="5572929" y="3640247"/>
            <a:ext cx="3840162" cy="1720850"/>
            <a:chOff x="6243638" y="3965575"/>
            <a:chExt cx="3840162" cy="1720850"/>
          </a:xfrm>
        </p:grpSpPr>
        <p:sp>
          <p:nvSpPr>
            <p:cNvPr id="29703" name="모서리가 둥근 직사각형 20"/>
            <p:cNvSpPr>
              <a:spLocks noChangeArrowheads="1"/>
            </p:cNvSpPr>
            <p:nvPr/>
          </p:nvSpPr>
          <p:spPr bwMode="auto">
            <a:xfrm>
              <a:off x="6243638" y="3965575"/>
              <a:ext cx="3840162" cy="1720850"/>
            </a:xfrm>
            <a:prstGeom prst="roundRect">
              <a:avLst>
                <a:gd name="adj" fmla="val 10014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CDC3A894-73C4-4D0B-A862-E474F460C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9071" y="4111958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最高價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最低價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EE2A084D-EB7C-4153-B6BD-3325D8E64AAA}"/>
              </a:ext>
            </a:extLst>
          </p:cNvPr>
          <p:cNvGrpSpPr/>
          <p:nvPr/>
        </p:nvGrpSpPr>
        <p:grpSpPr>
          <a:xfrm>
            <a:off x="8277225" y="4827013"/>
            <a:ext cx="3840163" cy="1720850"/>
            <a:chOff x="2266950" y="3965575"/>
            <a:chExt cx="3840163" cy="1720850"/>
          </a:xfrm>
        </p:grpSpPr>
        <p:sp>
          <p:nvSpPr>
            <p:cNvPr id="29702" name="모서리가 둥근 직사각형 19"/>
            <p:cNvSpPr>
              <a:spLocks noChangeArrowheads="1"/>
            </p:cNvSpPr>
            <p:nvPr/>
          </p:nvSpPr>
          <p:spPr bwMode="auto">
            <a:xfrm>
              <a:off x="2266950" y="3965575"/>
              <a:ext cx="3840163" cy="1720850"/>
            </a:xfrm>
            <a:prstGeom prst="roundRect">
              <a:avLst>
                <a:gd name="adj" fmla="val 6690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1B7483DB-6CC5-4264-B66B-C03E20449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524" y="4111958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最高價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最低價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收盤價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32403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2.0252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9E8F91F-01DC-4179-9CAC-106E83229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04" t="48226" r="53883" b="20817"/>
          <a:stretch/>
        </p:blipFill>
        <p:spPr>
          <a:xfrm>
            <a:off x="784808" y="1737422"/>
            <a:ext cx="5353868" cy="35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8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248935" y="268634"/>
            <a:ext cx="317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2.0844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0.71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99DC3C6-1B2E-4181-A90A-20F665ADA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34" t="42553" r="53883" b="27280"/>
          <a:stretch/>
        </p:blipFill>
        <p:spPr>
          <a:xfrm>
            <a:off x="829141" y="1689123"/>
            <a:ext cx="5266859" cy="34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80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31843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275014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最高價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最低價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1.9343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25.88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893E80D-4E71-4C34-8C0D-F616426A4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79" y="1829359"/>
            <a:ext cx="5387421" cy="35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8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/>
          <p:nvPr/>
        </p:nvSpPr>
        <p:spPr bwMode="auto">
          <a:xfrm>
            <a:off x="5614988" y="0"/>
            <a:ext cx="6423025" cy="68580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7" name="矩形 1"/>
          <p:cNvSpPr/>
          <p:nvPr/>
        </p:nvSpPr>
        <p:spPr bwMode="auto">
          <a:xfrm>
            <a:off x="5768975" y="0"/>
            <a:ext cx="6423025" cy="68580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8" name="等腰三角形 4"/>
          <p:cNvSpPr/>
          <p:nvPr/>
        </p:nvSpPr>
        <p:spPr bwMode="auto">
          <a:xfrm rot="-344388">
            <a:off x="9923463" y="-147638"/>
            <a:ext cx="2436812" cy="3543301"/>
          </a:xfrm>
          <a:custGeom>
            <a:avLst/>
            <a:gdLst>
              <a:gd name="T0" fmla="*/ 0 w 2436495"/>
              <a:gd name="T1" fmla="*/ 0 h 3543376"/>
              <a:gd name="T2" fmla="*/ 2438714 w 2436495"/>
              <a:gd name="T3" fmla="*/ 249639 h 3543376"/>
              <a:gd name="T4" fmla="*/ 2095120 w 2436495"/>
              <a:gd name="T5" fmla="*/ 3542851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9" name="等腰三角形 4"/>
          <p:cNvSpPr/>
          <p:nvPr/>
        </p:nvSpPr>
        <p:spPr bwMode="auto">
          <a:xfrm rot="10452885">
            <a:off x="9837738" y="146050"/>
            <a:ext cx="1068387" cy="1552575"/>
          </a:xfrm>
          <a:custGeom>
            <a:avLst/>
            <a:gdLst>
              <a:gd name="T0" fmla="*/ 0 w 2436495"/>
              <a:gd name="T1" fmla="*/ 0 h 3543376"/>
              <a:gd name="T2" fmla="*/ 7595 w 2436495"/>
              <a:gd name="T3" fmla="*/ 774 h 3543376"/>
              <a:gd name="T4" fmla="*/ 6525 w 2436495"/>
              <a:gd name="T5" fmla="*/ 10986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90" name="矩形 31"/>
          <p:cNvSpPr>
            <a:spLocks noChangeArrowheads="1"/>
          </p:cNvSpPr>
          <p:nvPr/>
        </p:nvSpPr>
        <p:spPr bwMode="auto">
          <a:xfrm>
            <a:off x="2208213" y="29400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91" name="Rectangle 6"/>
          <p:cNvSpPr>
            <a:spLocks noChangeArrowheads="1"/>
          </p:cNvSpPr>
          <p:nvPr/>
        </p:nvSpPr>
        <p:spPr bwMode="auto">
          <a:xfrm>
            <a:off x="2751138" y="2984500"/>
            <a:ext cx="19272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</a:p>
        </p:txBody>
      </p:sp>
      <p:sp>
        <p:nvSpPr>
          <p:cNvPr id="16392" name="矩形 29"/>
          <p:cNvSpPr>
            <a:spLocks noChangeArrowheads="1"/>
          </p:cNvSpPr>
          <p:nvPr/>
        </p:nvSpPr>
        <p:spPr bwMode="auto">
          <a:xfrm>
            <a:off x="695325" y="2940050"/>
            <a:ext cx="132873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393" name="文本框 30"/>
          <p:cNvSpPr txBox="1">
            <a:spLocks noChangeArrowheads="1"/>
          </p:cNvSpPr>
          <p:nvPr/>
        </p:nvSpPr>
        <p:spPr bwMode="auto">
          <a:xfrm>
            <a:off x="871538" y="29765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TW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4" name="矩形 38"/>
          <p:cNvSpPr>
            <a:spLocks noChangeArrowheads="1"/>
          </p:cNvSpPr>
          <p:nvPr/>
        </p:nvSpPr>
        <p:spPr bwMode="auto">
          <a:xfrm>
            <a:off x="2208213" y="3600450"/>
            <a:ext cx="2581275" cy="488950"/>
          </a:xfrm>
          <a:prstGeom prst="rect">
            <a:avLst/>
          </a:prstGeom>
          <a:noFill/>
          <a:ln w="952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95" name="Rectangle 6"/>
          <p:cNvSpPr>
            <a:spLocks noChangeArrowheads="1"/>
          </p:cNvSpPr>
          <p:nvPr/>
        </p:nvSpPr>
        <p:spPr bwMode="auto">
          <a:xfrm>
            <a:off x="2751138" y="3644900"/>
            <a:ext cx="2133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模型建立與預測</a:t>
            </a:r>
          </a:p>
        </p:txBody>
      </p:sp>
      <p:sp>
        <p:nvSpPr>
          <p:cNvPr id="16396" name="矩形 36"/>
          <p:cNvSpPr>
            <a:spLocks noChangeArrowheads="1"/>
          </p:cNvSpPr>
          <p:nvPr/>
        </p:nvSpPr>
        <p:spPr bwMode="auto">
          <a:xfrm>
            <a:off x="695325" y="3600450"/>
            <a:ext cx="1328738" cy="4889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397" name="文本框 37"/>
          <p:cNvSpPr txBox="1">
            <a:spLocks noChangeArrowheads="1"/>
          </p:cNvSpPr>
          <p:nvPr/>
        </p:nvSpPr>
        <p:spPr bwMode="auto">
          <a:xfrm>
            <a:off x="871538" y="3636963"/>
            <a:ext cx="962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TW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412" name="组合 55"/>
          <p:cNvGrpSpPr/>
          <p:nvPr/>
        </p:nvGrpSpPr>
        <p:grpSpPr bwMode="auto">
          <a:xfrm>
            <a:off x="588371" y="1937593"/>
            <a:ext cx="2604092" cy="646332"/>
            <a:chOff x="97836" y="219737"/>
            <a:chExt cx="2604171" cy="645801"/>
          </a:xfrm>
        </p:grpSpPr>
        <p:sp>
          <p:nvSpPr>
            <p:cNvPr id="16414" name="文本框 57"/>
            <p:cNvSpPr txBox="1">
              <a:spLocks noChangeArrowheads="1"/>
            </p:cNvSpPr>
            <p:nvPr/>
          </p:nvSpPr>
          <p:spPr bwMode="auto">
            <a:xfrm>
              <a:off x="97836" y="219737"/>
              <a:ext cx="1432560" cy="645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</a:t>
              </a:r>
              <a:r>
                <a:rPr lang="zh-TW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錄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415" name="直接连接符 58"/>
            <p:cNvCxnSpPr>
              <a:cxnSpLocks noChangeShapeType="1"/>
            </p:cNvCxnSpPr>
            <p:nvPr/>
          </p:nvCxnSpPr>
          <p:spPr bwMode="auto">
            <a:xfrm>
              <a:off x="151331" y="849531"/>
              <a:ext cx="2550676" cy="0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6407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4013200"/>
            <a:ext cx="6326187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03510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967704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最高價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最低價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收盤價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1.6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245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4.3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D0749D96-9BA6-41BE-B8B9-F99F749F9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05" y="1834346"/>
            <a:ext cx="5213995" cy="352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1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1377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967704" cy="91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根據四種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accuracy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比較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9421E1-AB9D-466C-9B6D-297BE9B6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65" y="1573576"/>
            <a:ext cx="5976403" cy="41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8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1174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LSTM+Dense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027834" y="4296248"/>
            <a:ext cx="4206421" cy="276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LSTM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層為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X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Dense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層為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epochs=300</a:t>
            </a: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batch_size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=128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A3482B-5758-4F72-B00C-DDF6F7E2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2" y="1395162"/>
            <a:ext cx="84105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1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2854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LSTM+Dense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704" name="모서리가 둥근 직사각형 21"/>
          <p:cNvSpPr>
            <a:spLocks noChangeArrowheads="1"/>
          </p:cNvSpPr>
          <p:nvPr/>
        </p:nvSpPr>
        <p:spPr bwMode="auto">
          <a:xfrm>
            <a:off x="2330450" y="191928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5" name="모서리가 둥근 직사각형 22"/>
          <p:cNvSpPr>
            <a:spLocks noChangeArrowheads="1"/>
          </p:cNvSpPr>
          <p:nvPr/>
        </p:nvSpPr>
        <p:spPr bwMode="auto">
          <a:xfrm>
            <a:off x="6432550" y="191928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6" name="모서리가 둥근 직사각형 23"/>
          <p:cNvSpPr>
            <a:spLocks noChangeArrowheads="1"/>
          </p:cNvSpPr>
          <p:nvPr/>
        </p:nvSpPr>
        <p:spPr bwMode="auto">
          <a:xfrm>
            <a:off x="2330450" y="400843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sp>
        <p:nvSpPr>
          <p:cNvPr id="29707" name="모서리가 둥근 직사각형 24"/>
          <p:cNvSpPr>
            <a:spLocks noChangeArrowheads="1"/>
          </p:cNvSpPr>
          <p:nvPr/>
        </p:nvSpPr>
        <p:spPr bwMode="auto">
          <a:xfrm>
            <a:off x="6432550" y="4008438"/>
            <a:ext cx="3689350" cy="1908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Malgun Gothic" panose="020B0503020000020004" pitchFamily="34" charset="-127"/>
              <a:sym typeface="Arial" panose="020B0604020202020204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A338A21-94B9-4388-9264-87EF27B39506}"/>
              </a:ext>
            </a:extLst>
          </p:cNvPr>
          <p:cNvGrpSpPr/>
          <p:nvPr/>
        </p:nvGrpSpPr>
        <p:grpSpPr>
          <a:xfrm>
            <a:off x="1063057" y="1708150"/>
            <a:ext cx="3840163" cy="1720850"/>
            <a:chOff x="2266950" y="2106613"/>
            <a:chExt cx="3840163" cy="1720850"/>
          </a:xfrm>
        </p:grpSpPr>
        <p:sp>
          <p:nvSpPr>
            <p:cNvPr id="29700" name="모서리가 둥근 직사각형 17"/>
            <p:cNvSpPr>
              <a:spLocks noChangeArrowheads="1"/>
            </p:cNvSpPr>
            <p:nvPr/>
          </p:nvSpPr>
          <p:spPr bwMode="auto">
            <a:xfrm>
              <a:off x="2266950" y="2106613"/>
              <a:ext cx="3840163" cy="1720850"/>
            </a:xfrm>
            <a:prstGeom prst="roundRect">
              <a:avLst>
                <a:gd name="adj" fmla="val 7356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en-US" altLang="zh-CN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0495" name="TextBox 13"/>
            <p:cNvSpPr txBox="1">
              <a:spLocks noChangeArrowheads="1"/>
            </p:cNvSpPr>
            <p:nvPr/>
          </p:nvSpPr>
          <p:spPr bwMode="auto">
            <a:xfrm>
              <a:off x="2538524" y="2248847"/>
              <a:ext cx="2899230" cy="54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6">
            <a:extLst>
              <a:ext uri="{FF2B5EF4-FFF2-40B4-BE49-F238E27FC236}">
                <a16:creationId xmlns:a16="http://schemas.microsoft.com/office/drawing/2014/main" id="{654E783D-4D2D-4FBD-B450-DAB32304F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29" y="94184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測試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種資料形式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87D32B4-4AF6-42F2-A269-EEE892DFBB1A}"/>
              </a:ext>
            </a:extLst>
          </p:cNvPr>
          <p:cNvGrpSpPr/>
          <p:nvPr/>
        </p:nvGrpSpPr>
        <p:grpSpPr>
          <a:xfrm>
            <a:off x="2778909" y="2534687"/>
            <a:ext cx="3840162" cy="1720850"/>
            <a:chOff x="6243638" y="2106613"/>
            <a:chExt cx="3840162" cy="1720850"/>
          </a:xfrm>
        </p:grpSpPr>
        <p:sp>
          <p:nvSpPr>
            <p:cNvPr id="29701" name="모서리가 둥근 직사각형 18"/>
            <p:cNvSpPr>
              <a:spLocks noChangeArrowheads="1"/>
            </p:cNvSpPr>
            <p:nvPr/>
          </p:nvSpPr>
          <p:spPr bwMode="auto">
            <a:xfrm>
              <a:off x="6243638" y="2106613"/>
              <a:ext cx="3840162" cy="1720850"/>
            </a:xfrm>
            <a:prstGeom prst="roundRect">
              <a:avLst>
                <a:gd name="adj" fmla="val 5361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1F0996F0-62A0-44A1-8096-7F8BAA688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9781" y="2248846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E70B715-10B9-420F-8D3B-FFC00206A356}"/>
              </a:ext>
            </a:extLst>
          </p:cNvPr>
          <p:cNvGrpSpPr/>
          <p:nvPr/>
        </p:nvGrpSpPr>
        <p:grpSpPr>
          <a:xfrm>
            <a:off x="5572929" y="3640247"/>
            <a:ext cx="3840162" cy="1720850"/>
            <a:chOff x="6243638" y="3965575"/>
            <a:chExt cx="3840162" cy="1720850"/>
          </a:xfrm>
        </p:grpSpPr>
        <p:sp>
          <p:nvSpPr>
            <p:cNvPr id="29703" name="모서리가 둥근 직사각형 20"/>
            <p:cNvSpPr>
              <a:spLocks noChangeArrowheads="1"/>
            </p:cNvSpPr>
            <p:nvPr/>
          </p:nvSpPr>
          <p:spPr bwMode="auto">
            <a:xfrm>
              <a:off x="6243638" y="3965575"/>
              <a:ext cx="3840162" cy="1720850"/>
            </a:xfrm>
            <a:prstGeom prst="roundRect">
              <a:avLst>
                <a:gd name="adj" fmla="val 10014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CDC3A894-73C4-4D0B-A862-E474F460C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9071" y="4111958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最高價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最低價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EE2A084D-EB7C-4153-B6BD-3325D8E64AAA}"/>
              </a:ext>
            </a:extLst>
          </p:cNvPr>
          <p:cNvGrpSpPr/>
          <p:nvPr/>
        </p:nvGrpSpPr>
        <p:grpSpPr>
          <a:xfrm>
            <a:off x="8277225" y="4827013"/>
            <a:ext cx="3840163" cy="1720850"/>
            <a:chOff x="2266950" y="3965575"/>
            <a:chExt cx="3840163" cy="1720850"/>
          </a:xfrm>
        </p:grpSpPr>
        <p:sp>
          <p:nvSpPr>
            <p:cNvPr id="29702" name="모서리가 둥근 직사각형 19"/>
            <p:cNvSpPr>
              <a:spLocks noChangeArrowheads="1"/>
            </p:cNvSpPr>
            <p:nvPr/>
          </p:nvSpPr>
          <p:spPr bwMode="auto">
            <a:xfrm>
              <a:off x="2266950" y="3965575"/>
              <a:ext cx="3840163" cy="1720850"/>
            </a:xfrm>
            <a:prstGeom prst="roundRect">
              <a:avLst>
                <a:gd name="adj" fmla="val 6690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ko-KR" altLang="en-US">
                <a:solidFill>
                  <a:srgbClr val="FFFFFF"/>
                </a:solidFill>
                <a:latin typeface="Arial" panose="020B0604020202020204" pitchFamily="34" charset="0"/>
                <a:ea typeface="Malgun Gothic" panose="020B0503020000020004" pitchFamily="34" charset="-127"/>
                <a:sym typeface="Arial" panose="020B0604020202020204" pitchFamily="34" charset="0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1B7483DB-6CC5-4264-B66B-C03E20449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524" y="4111958"/>
              <a:ext cx="2899230" cy="1428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Features:</a:t>
              </a: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開盤價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第幾日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年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最高價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月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最低價</a:t>
              </a:r>
              <a:endParaRPr lang="en-US" altLang="zh-TW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日</a:t>
              </a:r>
              <a:r>
                <a:rPr lang="en-US" altLang="zh-TW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	</a:t>
              </a:r>
              <a:r>
                <a:rPr lang="zh-TW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收盤價</a:t>
              </a:r>
              <a:endParaRPr 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889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7448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LSTM+ 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2.0101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7.02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92BFB58-E706-45FB-A66A-E514F1980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40" y="1758000"/>
            <a:ext cx="5380389" cy="35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5839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LSTM+ 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4206421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1.9906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3.3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E83137B-D782-4E50-BAA4-83323E4DA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55" y="1880890"/>
            <a:ext cx="5240245" cy="34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24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7146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LSTM+ 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275014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最高價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最低價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1.7236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34.3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BDC01E95-46E3-4881-BE48-4E0A0AA13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14" y="1819589"/>
            <a:ext cx="5387421" cy="35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15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7239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LSTM+ 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967704" cy="121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Features: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開盤價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第幾日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日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最高價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最低價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收盤價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22429A-5C91-4234-8558-E50B0DB45B09}"/>
              </a:ext>
            </a:extLst>
          </p:cNvPr>
          <p:cNvSpPr txBox="1"/>
          <p:nvPr/>
        </p:nvSpPr>
        <p:spPr>
          <a:xfrm>
            <a:off x="2854190" y="5356453"/>
            <a:ext cx="343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Train’s and Val’s accuracy and loss 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5CB7DB-8D11-408B-A410-39BB91B41587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8" name="Group 135">
              <a:extLst>
                <a:ext uri="{FF2B5EF4-FFF2-40B4-BE49-F238E27FC236}">
                  <a16:creationId xmlns:a16="http://schemas.microsoft.com/office/drawing/2014/main" id="{2A030DA8-4CB7-4C0B-A2F3-3F7D6DB7C6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71">
              <a:extLst>
                <a:ext uri="{FF2B5EF4-FFF2-40B4-BE49-F238E27FC236}">
                  <a16:creationId xmlns:a16="http://schemas.microsoft.com/office/drawing/2014/main" id="{A7EFE882-EA6F-4851-B5B0-22E064222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id-ID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1.5931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05BDF6-27B5-4DF9-BAB4-B1FC56820BE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9" name="Group 150">
              <a:extLst>
                <a:ext uri="{FF2B5EF4-FFF2-40B4-BE49-F238E27FC236}">
                  <a16:creationId xmlns:a16="http://schemas.microsoft.com/office/drawing/2014/main" id="{1B9F33A0-E2B6-40F4-83F9-AFDCFEF174A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0B22E5FC-7C83-4FB9-BD5B-1955B9445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9.15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76B4EF4E-BF0B-4444-9E78-514F87A57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28" y="1843087"/>
            <a:ext cx="5243672" cy="35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06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5839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LSTM+ Dense(one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713014" y="962587"/>
            <a:ext cx="5967704" cy="91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根據四種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accuracy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比較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12FF369-1008-4C0B-A508-935BCD74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78" y="1691474"/>
            <a:ext cx="6008405" cy="40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85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1174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LSTM+Dense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(ten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986D72-B6C7-4D79-8ED7-07BB40CCE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928" y="957815"/>
            <a:ext cx="4206421" cy="160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嘗試了一些模型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尚未找到合適的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不是一直在同個地點徘徊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就是過擬合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DC45FB3-BBBD-47E3-A731-4509FB19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28" y="2079302"/>
            <a:ext cx="5612533" cy="3689200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7A972B5E-E98D-4CFA-88FD-83A986827CB6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10" name="Group 135">
              <a:extLst>
                <a:ext uri="{FF2B5EF4-FFF2-40B4-BE49-F238E27FC236}">
                  <a16:creationId xmlns:a16="http://schemas.microsoft.com/office/drawing/2014/main" id="{46696CEF-1026-49D5-A809-0FC4770BEBC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1">
              <a:extLst>
                <a:ext uri="{FF2B5EF4-FFF2-40B4-BE49-F238E27FC236}">
                  <a16:creationId xmlns:a16="http://schemas.microsoft.com/office/drawing/2014/main" id="{2F6F9AEC-2D9C-47C8-83D8-F9D118170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2.5908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8C6D30F-246C-442C-B454-9F5BD17CCD0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13" name="Group 150">
              <a:extLst>
                <a:ext uri="{FF2B5EF4-FFF2-40B4-BE49-F238E27FC236}">
                  <a16:creationId xmlns:a16="http://schemas.microsoft.com/office/drawing/2014/main" id="{3F384777-0C0E-41BE-969F-06468B38195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71">
              <a:extLst>
                <a:ext uri="{FF2B5EF4-FFF2-40B4-BE49-F238E27FC236}">
                  <a16:creationId xmlns:a16="http://schemas.microsoft.com/office/drawing/2014/main" id="{2DD410B1-ECE0-46E4-8567-778BC9721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20.06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05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412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4400" b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4400" b="1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3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72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</a:p>
        </p:txBody>
      </p:sp>
      <p:grpSp>
        <p:nvGrpSpPr>
          <p:cNvPr id="17414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17417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8" name="图片 1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5" name="矩形 16"/>
          <p:cNvSpPr>
            <a:spLocks noChangeArrowheads="1"/>
          </p:cNvSpPr>
          <p:nvPr/>
        </p:nvSpPr>
        <p:spPr bwMode="auto">
          <a:xfrm>
            <a:off x="2884488" y="5162323"/>
            <a:ext cx="4978400" cy="148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Yahoo Finance  (X)</a:t>
            </a: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台灣證券交易所  </a:t>
            </a:r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(O)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16" name="文本框 19"/>
          <p:cNvSpPr/>
          <p:nvPr/>
        </p:nvSpPr>
        <p:spPr bwMode="auto">
          <a:xfrm>
            <a:off x="490538" y="4902200"/>
            <a:ext cx="2063750" cy="915988"/>
          </a:xfrm>
          <a:custGeom>
            <a:avLst/>
            <a:gdLst>
              <a:gd name="T0" fmla="*/ 688223 w 2064307"/>
              <a:gd name="T1" fmla="*/ 0 h 916126"/>
              <a:gd name="T2" fmla="*/ 1376448 w 2064307"/>
              <a:gd name="T3" fmla="*/ 0 h 916126"/>
              <a:gd name="T4" fmla="*/ 1376448 w 2064307"/>
              <a:gd name="T5" fmla="*/ 367109 h 916126"/>
              <a:gd name="T6" fmla="*/ 2060411 w 2064307"/>
              <a:gd name="T7" fmla="*/ 367109 h 916126"/>
              <a:gd name="T8" fmla="*/ 2060411 w 2064307"/>
              <a:gd name="T9" fmla="*/ 915160 h 916126"/>
              <a:gd name="T10" fmla="*/ 0 w 2064307"/>
              <a:gd name="T11" fmla="*/ 915160 h 916126"/>
              <a:gd name="T12" fmla="*/ 0 w 2064307"/>
              <a:gd name="T13" fmla="*/ 367109 h 916126"/>
              <a:gd name="T14" fmla="*/ 688223 w 2064307"/>
              <a:gd name="T15" fmla="*/ 367109 h 916126"/>
              <a:gd name="T16" fmla="*/ 688223 w 2064307"/>
              <a:gd name="T17" fmla="*/ 0 h 9161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F026C53-89A9-45D7-B525-2296D0607A8D}"/>
              </a:ext>
            </a:extLst>
          </p:cNvPr>
          <p:cNvSpPr txBox="1"/>
          <p:nvPr/>
        </p:nvSpPr>
        <p:spPr>
          <a:xfrm>
            <a:off x="5921991" y="6459614"/>
            <a:ext cx="6307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程式碼</a:t>
            </a:r>
            <a:r>
              <a:rPr lang="en-US" altLang="zh-TW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:https://github.com/LGY3030/</a:t>
            </a:r>
            <a:r>
              <a:rPr lang="en-US" altLang="zh-TW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DLPython</a:t>
            </a:r>
            <a:r>
              <a:rPr lang="en-US" altLang="zh-TW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/blob/master/Crawler/</a:t>
            </a:r>
            <a:r>
              <a:rPr lang="en-US" altLang="zh-TW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Crawler.ipynb</a:t>
            </a:r>
            <a:endParaRPr lang="zh-TW" alt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1174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LSTM+Dense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(ten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986D72-B6C7-4D79-8ED7-07BB40CCE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08" y="1051660"/>
            <a:ext cx="9067754" cy="298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更改了一些變數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得到相對好一點的結果</a:t>
            </a: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TW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features</a:t>
            </a: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預測 下一天的開盤價成長率</a:t>
            </a:r>
            <a:endParaRPr lang="en-US" altLang="zh-TW" sz="16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a=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((</a:t>
            </a: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前十天的最後一天開盤價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前十天的第一天開盤價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)/2)</a:t>
            </a:r>
            <a:endParaRPr lang="en-US" altLang="zh-TW" sz="16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成長率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=((</a:t>
            </a:r>
            <a:r>
              <a:rPr lang="zh-TW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下一天開盤價</a:t>
            </a:r>
            <a:r>
              <a:rPr lang="en-US" altLang="zh-TW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-a)/ a)*100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 epochs=150, </a:t>
            </a:r>
            <a:r>
              <a:rPr lang="en-US" altLang="zh-CN" sz="1600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batch_size</a:t>
            </a:r>
            <a:r>
              <a:rPr lang="en-US" altLang="zh-CN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=360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endParaRPr lang="en-US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612C13A-69DB-4552-B539-1D8603AA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08" y="3915384"/>
            <a:ext cx="7483703" cy="23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4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4" y="220663"/>
            <a:ext cx="41174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LSTM+Dense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(ten to one)</a:t>
            </a:r>
          </a:p>
          <a:p>
            <a:pPr eaLnBrk="1" hangingPunct="1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A972B5E-E98D-4CFA-88FD-83A986827CB6}"/>
              </a:ext>
            </a:extLst>
          </p:cNvPr>
          <p:cNvGrpSpPr/>
          <p:nvPr/>
        </p:nvGrpSpPr>
        <p:grpSpPr>
          <a:xfrm>
            <a:off x="7673274" y="2605881"/>
            <a:ext cx="1566863" cy="1646238"/>
            <a:chOff x="7626621" y="2177920"/>
            <a:chExt cx="1566863" cy="1646238"/>
          </a:xfrm>
        </p:grpSpPr>
        <p:pic>
          <p:nvPicPr>
            <p:cNvPr id="10" name="Group 135">
              <a:extLst>
                <a:ext uri="{FF2B5EF4-FFF2-40B4-BE49-F238E27FC236}">
                  <a16:creationId xmlns:a16="http://schemas.microsoft.com/office/drawing/2014/main" id="{46696CEF-1026-49D5-A809-0FC4770BEBC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621" y="2177920"/>
              <a:ext cx="1566863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71">
              <a:extLst>
                <a:ext uri="{FF2B5EF4-FFF2-40B4-BE49-F238E27FC236}">
                  <a16:creationId xmlns:a16="http://schemas.microsoft.com/office/drawing/2014/main" id="{2F6F9AEC-2D9C-47C8-83D8-F9D1181709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7607" y="2739429"/>
              <a:ext cx="10048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loss: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2.073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8C6D30F-246C-442C-B454-9F5BD17CCD02}"/>
              </a:ext>
            </a:extLst>
          </p:cNvPr>
          <p:cNvGrpSpPr/>
          <p:nvPr/>
        </p:nvGrpSpPr>
        <p:grpSpPr>
          <a:xfrm>
            <a:off x="9912123" y="2605882"/>
            <a:ext cx="1566863" cy="1646237"/>
            <a:chOff x="9912123" y="3894882"/>
            <a:chExt cx="1566863" cy="1646237"/>
          </a:xfrm>
        </p:grpSpPr>
        <p:pic>
          <p:nvPicPr>
            <p:cNvPr id="13" name="Group 150">
              <a:extLst>
                <a:ext uri="{FF2B5EF4-FFF2-40B4-BE49-F238E27FC236}">
                  <a16:creationId xmlns:a16="http://schemas.microsoft.com/office/drawing/2014/main" id="{3F384777-0C0E-41BE-969F-06468B38195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123" y="3894882"/>
              <a:ext cx="1566863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71">
              <a:extLst>
                <a:ext uri="{FF2B5EF4-FFF2-40B4-BE49-F238E27FC236}">
                  <a16:creationId xmlns:a16="http://schemas.microsoft.com/office/drawing/2014/main" id="{2DD410B1-ECE0-46E4-8567-778BC9721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3917" y="4456390"/>
              <a:ext cx="14232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Test accuracy:</a:t>
              </a:r>
            </a:p>
            <a:p>
              <a:pPr algn="ctr" eaLnBrk="1" hangingPunct="1"/>
              <a:r>
                <a:rPr lang="en-US" altLang="zh-TW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25.08</a:t>
              </a:r>
              <a:r>
                <a:rPr lang="en-US" altLang="en-US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%</a:t>
              </a:r>
              <a:endParaRPr lang="id-ID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E4A0AADB-6A19-4B94-BBA7-628F3CFFD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23" y="1747631"/>
            <a:ext cx="5493674" cy="36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20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354013"/>
            <a:ext cx="74818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9940" name="组合 13"/>
          <p:cNvGrpSpPr>
            <a:grpSpLocks noChangeAspect="1"/>
          </p:cNvGrpSpPr>
          <p:nvPr/>
        </p:nvGrpSpPr>
        <p:grpSpPr bwMode="auto">
          <a:xfrm>
            <a:off x="6804025" y="3178175"/>
            <a:ext cx="5578475" cy="3481388"/>
            <a:chOff x="0" y="0"/>
            <a:chExt cx="5324473" cy="3322983"/>
          </a:xfrm>
        </p:grpSpPr>
        <p:pic>
          <p:nvPicPr>
            <p:cNvPr id="39943" name="图片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4" name="图片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941" name="文本框 12"/>
          <p:cNvSpPr txBox="1">
            <a:spLocks noChangeArrowheads="1"/>
          </p:cNvSpPr>
          <p:nvPr/>
        </p:nvSpPr>
        <p:spPr bwMode="auto">
          <a:xfrm>
            <a:off x="4075890" y="2954080"/>
            <a:ext cx="404022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72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zh-CN" altLang="en-US" sz="72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942" name="直接连接符 58"/>
          <p:cNvCxnSpPr>
            <a:cxnSpLocks noChangeShapeType="1"/>
          </p:cNvCxnSpPr>
          <p:nvPr/>
        </p:nvCxnSpPr>
        <p:spPr bwMode="auto">
          <a:xfrm>
            <a:off x="3230563" y="4137025"/>
            <a:ext cx="525145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492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Yahoo Finance</a:t>
            </a:r>
          </a:p>
        </p:txBody>
      </p:sp>
      <p:sp>
        <p:nvSpPr>
          <p:cNvPr id="1843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圆角矩形 3"/>
          <p:cNvSpPr>
            <a:spLocks noChangeArrowheads="1"/>
          </p:cNvSpPr>
          <p:nvPr/>
        </p:nvSpPr>
        <p:spPr bwMode="auto">
          <a:xfrm>
            <a:off x="1254125" y="20447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矩形 4"/>
          <p:cNvSpPr>
            <a:spLocks noChangeArrowheads="1"/>
          </p:cNvSpPr>
          <p:nvPr/>
        </p:nvSpPr>
        <p:spPr bwMode="auto">
          <a:xfrm>
            <a:off x="1587500" y="2506663"/>
            <a:ext cx="392430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能夠一鍵下載歷史資訊</a:t>
            </a:r>
          </a:p>
        </p:txBody>
      </p:sp>
      <p:sp>
        <p:nvSpPr>
          <p:cNvPr id="18438" name="圆角矩形 5"/>
          <p:cNvSpPr>
            <a:spLocks noChangeArrowheads="1"/>
          </p:cNvSpPr>
          <p:nvPr/>
        </p:nvSpPr>
        <p:spPr bwMode="auto">
          <a:xfrm>
            <a:off x="1254125" y="42545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9" name="矩形 6"/>
          <p:cNvSpPr>
            <a:spLocks noChangeArrowheads="1"/>
          </p:cNvSpPr>
          <p:nvPr/>
        </p:nvSpPr>
        <p:spPr bwMode="auto">
          <a:xfrm>
            <a:off x="1587500" y="4686301"/>
            <a:ext cx="3924300" cy="78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歷史資訊皆從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2000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年開始</a:t>
            </a:r>
          </a:p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能夠取得資訊的公司過少</a:t>
            </a:r>
          </a:p>
        </p:txBody>
      </p:sp>
      <p:sp>
        <p:nvSpPr>
          <p:cNvPr id="18440" name="圆角矩形 7"/>
          <p:cNvSpPr>
            <a:spLocks noChangeArrowheads="1"/>
          </p:cNvSpPr>
          <p:nvPr/>
        </p:nvSpPr>
        <p:spPr bwMode="auto">
          <a:xfrm>
            <a:off x="1909763" y="1809750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1" name="文本框 8"/>
          <p:cNvSpPr txBox="1">
            <a:spLocks noChangeArrowheads="1"/>
          </p:cNvSpPr>
          <p:nvPr/>
        </p:nvSpPr>
        <p:spPr bwMode="auto">
          <a:xfrm>
            <a:off x="2141538" y="1858963"/>
            <a:ext cx="2797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TW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優點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2" name="圆角矩形 9"/>
          <p:cNvSpPr>
            <a:spLocks noChangeArrowheads="1"/>
          </p:cNvSpPr>
          <p:nvPr/>
        </p:nvSpPr>
        <p:spPr bwMode="auto">
          <a:xfrm>
            <a:off x="1909763" y="4060825"/>
            <a:ext cx="3279775" cy="461963"/>
          </a:xfrm>
          <a:prstGeom prst="roundRect">
            <a:avLst>
              <a:gd name="adj" fmla="val 16667"/>
            </a:avLst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4" name="文本框 12"/>
          <p:cNvSpPr txBox="1">
            <a:spLocks noChangeArrowheads="1"/>
          </p:cNvSpPr>
          <p:nvPr/>
        </p:nvSpPr>
        <p:spPr bwMode="auto">
          <a:xfrm>
            <a:off x="2122488" y="4113213"/>
            <a:ext cx="2797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TW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缺點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BB68A98-075D-4BAB-A14B-D4C046755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1" t="19722" r="30769" b="4872"/>
          <a:stretch/>
        </p:blipFill>
        <p:spPr>
          <a:xfrm>
            <a:off x="6178550" y="1809750"/>
            <a:ext cx="5787914" cy="4023946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F61C4E71-02F4-4B6A-BA7D-039F7596B69C}"/>
              </a:ext>
            </a:extLst>
          </p:cNvPr>
          <p:cNvSpPr/>
          <p:nvPr/>
        </p:nvSpPr>
        <p:spPr>
          <a:xfrm>
            <a:off x="11019275" y="3405188"/>
            <a:ext cx="826477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F1948BD-D608-4538-A350-9B18B03FC3F1}"/>
              </a:ext>
            </a:extLst>
          </p:cNvPr>
          <p:cNvCxnSpPr>
            <a:cxnSpLocks/>
          </p:cNvCxnSpPr>
          <p:nvPr/>
        </p:nvCxnSpPr>
        <p:spPr>
          <a:xfrm>
            <a:off x="4223896" y="2733676"/>
            <a:ext cx="6713979" cy="742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3492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台灣證券交易所 </a:t>
            </a:r>
          </a:p>
        </p:txBody>
      </p:sp>
      <p:sp>
        <p:nvSpPr>
          <p:cNvPr id="18435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圆角矩形 3"/>
          <p:cNvSpPr>
            <a:spLocks noChangeArrowheads="1"/>
          </p:cNvSpPr>
          <p:nvPr/>
        </p:nvSpPr>
        <p:spPr bwMode="auto">
          <a:xfrm>
            <a:off x="1254125" y="20447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矩形 4"/>
          <p:cNvSpPr>
            <a:spLocks noChangeArrowheads="1"/>
          </p:cNvSpPr>
          <p:nvPr/>
        </p:nvSpPr>
        <p:spPr bwMode="auto">
          <a:xfrm>
            <a:off x="1587500" y="2506663"/>
            <a:ext cx="3924300" cy="78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歷史資訊有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2000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年之前的</a:t>
            </a:r>
          </a:p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能夠取得資訊的公司很多</a:t>
            </a:r>
          </a:p>
        </p:txBody>
      </p:sp>
      <p:sp>
        <p:nvSpPr>
          <p:cNvPr id="18438" name="圆角矩形 5"/>
          <p:cNvSpPr>
            <a:spLocks noChangeArrowheads="1"/>
          </p:cNvSpPr>
          <p:nvPr/>
        </p:nvSpPr>
        <p:spPr bwMode="auto">
          <a:xfrm>
            <a:off x="1254125" y="4254500"/>
            <a:ext cx="4591050" cy="147478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9" name="矩形 6"/>
          <p:cNvSpPr>
            <a:spLocks noChangeArrowheads="1"/>
          </p:cNvSpPr>
          <p:nvPr/>
        </p:nvSpPr>
        <p:spPr bwMode="auto">
          <a:xfrm>
            <a:off x="1587500" y="4686301"/>
            <a:ext cx="3924300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需要利用爬蟲取得資訊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3495F58-DAD2-42DC-AEE8-4344978D747D}"/>
              </a:ext>
            </a:extLst>
          </p:cNvPr>
          <p:cNvGrpSpPr/>
          <p:nvPr/>
        </p:nvGrpSpPr>
        <p:grpSpPr>
          <a:xfrm>
            <a:off x="1909763" y="1809750"/>
            <a:ext cx="3279775" cy="461963"/>
            <a:chOff x="1909763" y="1809750"/>
            <a:chExt cx="3279775" cy="461963"/>
          </a:xfrm>
        </p:grpSpPr>
        <p:sp>
          <p:nvSpPr>
            <p:cNvPr id="18440" name="圆角矩形 7"/>
            <p:cNvSpPr>
              <a:spLocks noChangeArrowheads="1"/>
            </p:cNvSpPr>
            <p:nvPr/>
          </p:nvSpPr>
          <p:spPr bwMode="auto">
            <a:xfrm>
              <a:off x="1909763" y="1809750"/>
              <a:ext cx="3279775" cy="461963"/>
            </a:xfrm>
            <a:prstGeom prst="roundRect">
              <a:avLst>
                <a:gd name="adj" fmla="val 16667"/>
              </a:avLst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41" name="文本框 8"/>
            <p:cNvSpPr txBox="1">
              <a:spLocks noChangeArrowheads="1"/>
            </p:cNvSpPr>
            <p:nvPr/>
          </p:nvSpPr>
          <p:spPr bwMode="auto">
            <a:xfrm>
              <a:off x="2141538" y="1858963"/>
              <a:ext cx="27971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優點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E76AA7-2E86-4EB9-80B9-0821B1871CE2}"/>
              </a:ext>
            </a:extLst>
          </p:cNvPr>
          <p:cNvGrpSpPr/>
          <p:nvPr/>
        </p:nvGrpSpPr>
        <p:grpSpPr>
          <a:xfrm>
            <a:off x="1909763" y="4060825"/>
            <a:ext cx="3279775" cy="461963"/>
            <a:chOff x="1909763" y="4060825"/>
            <a:chExt cx="3279775" cy="461963"/>
          </a:xfrm>
        </p:grpSpPr>
        <p:sp>
          <p:nvSpPr>
            <p:cNvPr id="18442" name="圆角矩形 9"/>
            <p:cNvSpPr>
              <a:spLocks noChangeArrowheads="1"/>
            </p:cNvSpPr>
            <p:nvPr/>
          </p:nvSpPr>
          <p:spPr bwMode="auto">
            <a:xfrm>
              <a:off x="1909763" y="4060825"/>
              <a:ext cx="3279775" cy="461963"/>
            </a:xfrm>
            <a:prstGeom prst="roundRect">
              <a:avLst>
                <a:gd name="adj" fmla="val 16667"/>
              </a:avLst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44" name="文本框 12"/>
            <p:cNvSpPr txBox="1">
              <a:spLocks noChangeArrowheads="1"/>
            </p:cNvSpPr>
            <p:nvPr/>
          </p:nvSpPr>
          <p:spPr bwMode="auto">
            <a:xfrm>
              <a:off x="2122488" y="4113213"/>
              <a:ext cx="279717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TW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缺點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30204B4D-6097-4ECC-A59D-438B4A856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0" t="11389" r="13533" b="5899"/>
          <a:stretch/>
        </p:blipFill>
        <p:spPr>
          <a:xfrm>
            <a:off x="6057900" y="1809750"/>
            <a:ext cx="6096000" cy="389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9271254" y="3429000"/>
            <a:ext cx="2920746" cy="30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從證券交易網上取得</a:t>
            </a:r>
            <a:r>
              <a:rPr lang="en-US" altLang="zh-TW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url</a:t>
            </a: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6BBFEC5-847B-4FDB-AEA6-B07581F84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1" t="11631" r="11775" b="6803"/>
          <a:stretch/>
        </p:blipFill>
        <p:spPr>
          <a:xfrm>
            <a:off x="300028" y="1151646"/>
            <a:ext cx="8696291" cy="5304018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468C2D1-D70E-4313-A885-55AB10584B25}"/>
              </a:ext>
            </a:extLst>
          </p:cNvPr>
          <p:cNvSpPr/>
          <p:nvPr/>
        </p:nvSpPr>
        <p:spPr bwMode="auto">
          <a:xfrm>
            <a:off x="3654535" y="6077824"/>
            <a:ext cx="5341784" cy="30200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68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52127" y="4352636"/>
            <a:ext cx="2920746" cy="30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最初的資料形式</a:t>
            </a: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DBD3D7-970D-470B-9A14-E888B3A42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25" r="13409" b="63637"/>
          <a:stretch/>
        </p:blipFill>
        <p:spPr>
          <a:xfrm>
            <a:off x="459546" y="1221510"/>
            <a:ext cx="11272908" cy="1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52127" y="3872345"/>
            <a:ext cx="2920746" cy="30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抓取每個月的資料</a:t>
            </a: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183625B-A36B-4A3F-9242-1ADC9FA14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2" t="47811" r="15379" b="41280"/>
          <a:stretch/>
        </p:blipFill>
        <p:spPr>
          <a:xfrm>
            <a:off x="552127" y="1477267"/>
            <a:ext cx="10932196" cy="10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3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264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數據取得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35" name="矩形 6"/>
          <p:cNvSpPr>
            <a:spLocks noChangeArrowheads="1"/>
          </p:cNvSpPr>
          <p:nvPr/>
        </p:nvSpPr>
        <p:spPr bwMode="auto">
          <a:xfrm>
            <a:off x="595745" y="5521863"/>
            <a:ext cx="5019964" cy="30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defTabSz="1216025" ea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利用</a:t>
            </a:r>
            <a:r>
              <a:rPr lang="en-US" altLang="zh-TW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getone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function</a:t>
            </a:r>
            <a:r>
              <a:rPr lang="zh-TW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抓取所有時間的資料</a:t>
            </a: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F805E5-4CEB-42CB-BEF4-1200C609B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4" t="37576" r="33409" b="18788"/>
          <a:stretch/>
        </p:blipFill>
        <p:spPr>
          <a:xfrm>
            <a:off x="595745" y="1031887"/>
            <a:ext cx="7033491" cy="36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88562"/>
      </p:ext>
    </p:extLst>
  </p:cSld>
  <p:clrMapOvr>
    <a:masterClrMapping/>
  </p:clrMapOvr>
</p:sld>
</file>

<file path=ppt/theme/theme1.xml><?xml version="1.0" encoding="utf-8"?>
<a:theme xmlns:a="http://schemas.openxmlformats.org/drawingml/2006/main" name="亮亮图文旗舰店https://liangliangtuwen.tmall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922</Words>
  <Application>Microsoft Office PowerPoint</Application>
  <PresentationFormat>寬螢幕</PresentationFormat>
  <Paragraphs>225</Paragraphs>
  <Slides>32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2" baseType="lpstr">
      <vt:lpstr>Malgun Gothic</vt:lpstr>
      <vt:lpstr>微软雅黑</vt:lpstr>
      <vt:lpstr>宋体</vt:lpstr>
      <vt:lpstr>微軟正黑體</vt:lpstr>
      <vt:lpstr>Arial</vt:lpstr>
      <vt:lpstr>Calibri</vt:lpstr>
      <vt:lpstr>Calibri Light</vt:lpstr>
      <vt:lpstr>Times New Roman</vt:lpstr>
      <vt:lpstr>Wingdings</vt:lpstr>
      <vt:lpstr>亮亮图文旗舰店https://liangliangtuwen.tmall.com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2017-06-05T10:38:00Z</dcterms:created>
  <dcterms:modified xsi:type="dcterms:W3CDTF">2019-01-11T08:39:34Z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